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sldIdLst>
    <p:sldId id="294" r:id="rId2"/>
    <p:sldId id="280" r:id="rId3"/>
    <p:sldId id="263" r:id="rId4"/>
    <p:sldId id="264" r:id="rId5"/>
    <p:sldId id="265" r:id="rId6"/>
    <p:sldId id="266" r:id="rId7"/>
    <p:sldId id="257" r:id="rId8"/>
    <p:sldId id="259" r:id="rId9"/>
    <p:sldId id="260" r:id="rId10"/>
    <p:sldId id="261" r:id="rId11"/>
    <p:sldId id="274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90" r:id="rId20"/>
    <p:sldId id="270" r:id="rId21"/>
    <p:sldId id="288" r:id="rId22"/>
    <p:sldId id="276" r:id="rId23"/>
    <p:sldId id="277" r:id="rId24"/>
    <p:sldId id="291" r:id="rId25"/>
    <p:sldId id="29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1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-1416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30-10-2020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628650"/>
            <a:ext cx="10706100" cy="5827086"/>
          </a:xfrm>
        </p:spPr>
        <p:txBody>
          <a:bodyPr/>
          <a:lstStyle/>
          <a:p>
            <a:pPr algn="ctr"/>
            <a:r>
              <a:rPr lang="en-IN" sz="3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Arteriosclerosis &amp;Atherosclerosis</a:t>
            </a:r>
            <a:br>
              <a:rPr lang="en-IN" sz="3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</a:br>
            <a:r>
              <a:rPr lang="en-IN" sz="3200" b="1" dirty="0" err="1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etiology</a:t>
            </a:r>
            <a:r>
              <a:rPr lang="en-IN" sz="3200" b="1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 , pathogenesis, morphology complications</a:t>
            </a:r>
            <a:r>
              <a:rPr lang="en-IN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IN" sz="3200" dirty="0" smtClean="0">
                <a:latin typeface="Calibri" pitchFamily="34" charset="0"/>
                <a:cs typeface="Calibri" pitchFamily="34" charset="0"/>
              </a:rPr>
            </a:br>
            <a:endParaRPr lang="en-IN" sz="32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IN" sz="32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IN" sz="2800" dirty="0" smtClean="0">
              <a:latin typeface="AngsanaUPC" pitchFamily="18" charset="-34"/>
              <a:cs typeface="AngsanaUPC" pitchFamily="18" charset="-34"/>
            </a:endParaRPr>
          </a:p>
          <a:p>
            <a:pPr algn="ctr"/>
            <a:r>
              <a:rPr lang="en-IN" sz="2800" dirty="0" err="1" smtClean="0">
                <a:latin typeface="AngsanaUPC" pitchFamily="18" charset="-34"/>
                <a:cs typeface="AngsanaUPC" pitchFamily="18" charset="-34"/>
              </a:rPr>
              <a:t>Dr.Manoj</a:t>
            </a:r>
            <a:r>
              <a:rPr lang="en-IN" sz="28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IN" sz="2800" dirty="0" err="1" smtClean="0">
                <a:latin typeface="AngsanaUPC" pitchFamily="18" charset="-34"/>
                <a:cs typeface="AngsanaUPC" pitchFamily="18" charset="-34"/>
              </a:rPr>
              <a:t>Radhakrishnan</a:t>
            </a:r>
            <a:endParaRPr lang="en-IN" sz="2800" dirty="0" smtClean="0">
              <a:latin typeface="AngsanaUPC" pitchFamily="18" charset="-34"/>
              <a:cs typeface="AngsanaUPC" pitchFamily="18" charset="-34"/>
            </a:endParaRPr>
          </a:p>
          <a:p>
            <a:pPr algn="ctr"/>
            <a:r>
              <a:rPr lang="en-IN" sz="2800" dirty="0" err="1" smtClean="0">
                <a:latin typeface="AngsanaUPC" pitchFamily="18" charset="-34"/>
                <a:cs typeface="AngsanaUPC" pitchFamily="18" charset="-34"/>
              </a:rPr>
              <a:t>Addl</a:t>
            </a:r>
            <a:r>
              <a:rPr lang="en-IN" sz="2800" dirty="0" smtClean="0">
                <a:latin typeface="AngsanaUPC" pitchFamily="18" charset="-34"/>
                <a:cs typeface="AngsanaUPC" pitchFamily="18" charset="-34"/>
              </a:rPr>
              <a:t> Professor</a:t>
            </a:r>
          </a:p>
          <a:p>
            <a:pPr algn="ctr"/>
            <a:r>
              <a:rPr lang="en-IN" sz="2800" dirty="0" smtClean="0">
                <a:latin typeface="AngsanaUPC" pitchFamily="18" charset="-34"/>
                <a:cs typeface="AngsanaUPC" pitchFamily="18" charset="-34"/>
              </a:rPr>
              <a:t>Dept. Of Pathology</a:t>
            </a:r>
            <a:endParaRPr lang="en-US" sz="2800" dirty="0" smtClean="0">
              <a:latin typeface="AngsanaUPC" pitchFamily="18" charset="-34"/>
              <a:cs typeface="AngsanaUPC" pitchFamily="18" charset="-34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Earliest recognizable lesions in atherosclerosis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u="sng" dirty="0" smtClean="0"/>
              <a:t>Intimal smooth muscle cell masses </a:t>
            </a:r>
            <a:r>
              <a:rPr lang="en-IN" dirty="0" smtClean="0"/>
              <a:t>: endothelial injury acts as a trigger for proliferation of smooth cells into the intima from the media.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The trigger is mainly injury caused by turbulent blood flow.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334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Risk factors of atherosclerosis-</a:t>
            </a:r>
            <a:br>
              <a:rPr lang="en-IN" dirty="0" smtClean="0"/>
            </a:br>
            <a:r>
              <a:rPr lang="en-IN" dirty="0" smtClean="0"/>
              <a:t>          (mnemonic- “Atheroma”)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u="sng" dirty="0" smtClean="0"/>
              <a:t>A</a:t>
            </a:r>
            <a:r>
              <a:rPr lang="en-IN" dirty="0" smtClean="0"/>
              <a:t>rterial HT</a:t>
            </a:r>
          </a:p>
          <a:p>
            <a:r>
              <a:rPr lang="en-IN" b="1" u="sng" dirty="0" smtClean="0"/>
              <a:t>T</a:t>
            </a:r>
            <a:r>
              <a:rPr lang="en-IN" dirty="0" smtClean="0"/>
              <a:t>obacco</a:t>
            </a:r>
            <a:endParaRPr lang="en-IN" dirty="0"/>
          </a:p>
          <a:p>
            <a:r>
              <a:rPr lang="en-IN" b="1" u="sng" dirty="0" smtClean="0"/>
              <a:t>H</a:t>
            </a:r>
            <a:r>
              <a:rPr lang="en-IN" dirty="0" smtClean="0"/>
              <a:t>eredity</a:t>
            </a:r>
          </a:p>
          <a:p>
            <a:r>
              <a:rPr lang="en-IN" b="1" u="sng" dirty="0" smtClean="0"/>
              <a:t>E</a:t>
            </a:r>
            <a:r>
              <a:rPr lang="en-IN" dirty="0" smtClean="0"/>
              <a:t>ndocrine : diabetes, post-menopausal </a:t>
            </a:r>
            <a:r>
              <a:rPr lang="en-IN" dirty="0" err="1" smtClean="0"/>
              <a:t>estrogen</a:t>
            </a:r>
            <a:r>
              <a:rPr lang="en-IN" dirty="0" smtClean="0"/>
              <a:t> deficiency &amp; hypothyroidism</a:t>
            </a:r>
          </a:p>
          <a:p>
            <a:r>
              <a:rPr lang="en-IN" b="1" u="sng" dirty="0" smtClean="0"/>
              <a:t>R</a:t>
            </a:r>
            <a:r>
              <a:rPr lang="en-IN" dirty="0" smtClean="0"/>
              <a:t>educed physical activity</a:t>
            </a:r>
          </a:p>
          <a:p>
            <a:r>
              <a:rPr lang="en-IN" b="1" u="sng" dirty="0" smtClean="0"/>
              <a:t>O</a:t>
            </a:r>
            <a:r>
              <a:rPr lang="en-IN" dirty="0" smtClean="0"/>
              <a:t>besity</a:t>
            </a:r>
          </a:p>
          <a:p>
            <a:r>
              <a:rPr lang="en-IN" b="1" u="sng" dirty="0" smtClean="0"/>
              <a:t>M</a:t>
            </a:r>
            <a:r>
              <a:rPr lang="en-IN" dirty="0" smtClean="0"/>
              <a:t>ale gender</a:t>
            </a:r>
          </a:p>
          <a:p>
            <a:r>
              <a:rPr lang="en-IN" b="1" u="sng" dirty="0"/>
              <a:t>A</a:t>
            </a:r>
            <a:r>
              <a:rPr lang="en-IN" dirty="0" smtClean="0"/>
              <a:t>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01872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Hypertension is the most important factor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…for atherosclerosis </a:t>
            </a:r>
            <a:r>
              <a:rPr lang="en-IN" b="1" u="sng" dirty="0" smtClean="0"/>
              <a:t>in people older than 45 years . </a:t>
            </a:r>
          </a:p>
          <a:p>
            <a:endParaRPr lang="en-IN" b="1" u="sng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Such people have a </a:t>
            </a:r>
            <a:r>
              <a:rPr lang="en-IN" b="1" u="sng" dirty="0" smtClean="0"/>
              <a:t>5 times higher incidence of Ischemic heart disease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46092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Hyperlipidemia</a:t>
            </a:r>
            <a:r>
              <a:rPr lang="en-IN" dirty="0" smtClean="0"/>
              <a:t> </a:t>
            </a:r>
            <a:r>
              <a:rPr lang="en-IN" dirty="0"/>
              <a:t>&amp;</a:t>
            </a:r>
            <a:r>
              <a:rPr lang="en-IN" dirty="0" smtClean="0"/>
              <a:t> hypercholesterolemia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… is the most important risk </a:t>
            </a:r>
            <a:r>
              <a:rPr lang="en-IN" b="1" u="sng" dirty="0" smtClean="0"/>
              <a:t>factor in people younger than 45.</a:t>
            </a:r>
          </a:p>
          <a:p>
            <a:endParaRPr lang="en-IN" dirty="0" smtClean="0"/>
          </a:p>
          <a:p>
            <a:r>
              <a:rPr lang="en-IN" dirty="0" smtClean="0"/>
              <a:t>This metabolic condition </a:t>
            </a:r>
            <a:r>
              <a:rPr lang="en-IN" b="1" dirty="0" smtClean="0"/>
              <a:t>accelerates atherosclerosis.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1763640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Research data which support this hypothesis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Genetic</a:t>
            </a:r>
            <a:r>
              <a:rPr lang="en-IN" dirty="0" smtClean="0"/>
              <a:t> : hereditary hypercholesterolemia exists in two forms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i="1" u="sng" dirty="0" smtClean="0"/>
              <a:t>Homozygous hypercholesterolemia</a:t>
            </a:r>
            <a:r>
              <a:rPr lang="en-IN" dirty="0" smtClean="0"/>
              <a:t>(more severe form)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Serum cholesterol : 600-1000 mg /dl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Die by age 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i="1" u="sng" dirty="0" smtClean="0"/>
              <a:t>Heterozygous </a:t>
            </a:r>
            <a:r>
              <a:rPr lang="en-IN" i="1" u="sng" dirty="0" err="1" smtClean="0"/>
              <a:t>hypercholstrolemia</a:t>
            </a:r>
            <a:endParaRPr lang="en-IN" i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Se cholesterol :250-500 mg/dl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Develop clinical features by age 40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02350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Research data which support this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/>
              <a:t>Pathologic data</a:t>
            </a:r>
            <a:r>
              <a:rPr lang="en-IN" dirty="0" smtClean="0"/>
              <a:t> : atheroma contains large amounts of cholesterol.</a:t>
            </a:r>
          </a:p>
          <a:p>
            <a:r>
              <a:rPr lang="en-IN" b="1" dirty="0" smtClean="0"/>
              <a:t>Experimental data </a:t>
            </a:r>
            <a:r>
              <a:rPr lang="en-IN" dirty="0" smtClean="0"/>
              <a:t>: high cholesterol diet given to animals leads to atherosclerosis.</a:t>
            </a:r>
          </a:p>
          <a:p>
            <a:r>
              <a:rPr lang="en-IN" b="1" dirty="0" smtClean="0"/>
              <a:t>Therapeutic data</a:t>
            </a:r>
            <a:r>
              <a:rPr lang="en-IN" dirty="0" smtClean="0"/>
              <a:t>: the treatment of hypercholesterolemia can slow the development of atherosclerosis ( ???)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76783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How do various lipoproteins contribute to hypercholesterolemia?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err="1" smtClean="0"/>
              <a:t>Lipoprotiens</a:t>
            </a:r>
            <a:r>
              <a:rPr lang="en-IN" dirty="0" smtClean="0"/>
              <a:t> are spherical particles composed of </a:t>
            </a:r>
            <a:r>
              <a:rPr lang="en-IN" dirty="0" err="1" smtClean="0"/>
              <a:t>apoprotiens</a:t>
            </a:r>
            <a:r>
              <a:rPr lang="en-IN" dirty="0" smtClean="0"/>
              <a:t>, </a:t>
            </a:r>
            <a:r>
              <a:rPr lang="en-IN" dirty="0" err="1" smtClean="0"/>
              <a:t>phospholipids,cholesterol</a:t>
            </a:r>
            <a:r>
              <a:rPr lang="en-IN" dirty="0" smtClean="0"/>
              <a:t> and cholesteryl </a:t>
            </a:r>
            <a:r>
              <a:rPr lang="en-IN" dirty="0" err="1" smtClean="0"/>
              <a:t>esthers</a:t>
            </a:r>
            <a:r>
              <a:rPr lang="en-IN" dirty="0" smtClean="0"/>
              <a:t> and triglycerides</a:t>
            </a:r>
          </a:p>
          <a:p>
            <a:r>
              <a:rPr lang="en-IN" dirty="0" smtClean="0"/>
              <a:t>Approximately 70 % of cholesterol is contained in Low density lipoproteins</a:t>
            </a:r>
          </a:p>
          <a:p>
            <a:r>
              <a:rPr lang="en-IN" dirty="0" smtClean="0"/>
              <a:t>“LDL is the main detriment” according to conventional or allopathic medicine.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11378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does HDL help?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HDL helps in mobilizing cholesterol from periphery and are instrumental in its transport to Liver for excretion from the body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/>
              <a:t>Exercise increases HDL</a:t>
            </a:r>
            <a:r>
              <a:rPr lang="en-IN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smoking and obesity reduce HDL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02593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Hyperlipoprotienemias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Are classified into 5 types on the basis of lab findings</a:t>
            </a:r>
          </a:p>
          <a:p>
            <a:r>
              <a:rPr lang="en-IN" dirty="0" smtClean="0"/>
              <a:t>Type II  &amp; Type III are the most common of the lot</a:t>
            </a:r>
          </a:p>
          <a:p>
            <a:r>
              <a:rPr lang="en-IN" b="1" dirty="0" smtClean="0"/>
              <a:t>Type II </a:t>
            </a:r>
            <a:r>
              <a:rPr lang="en-IN" dirty="0" smtClean="0"/>
              <a:t>is characterised by marked hypercholesterolemia, is characterised by an </a:t>
            </a:r>
            <a:r>
              <a:rPr lang="en-IN" b="1" dirty="0" smtClean="0"/>
              <a:t>increased concentration of LDL</a:t>
            </a:r>
          </a:p>
          <a:p>
            <a:r>
              <a:rPr lang="en-IN" b="1" dirty="0" smtClean="0"/>
              <a:t>Type IV i</a:t>
            </a:r>
            <a:r>
              <a:rPr lang="en-IN" dirty="0" smtClean="0"/>
              <a:t>s the most common form of </a:t>
            </a:r>
            <a:r>
              <a:rPr lang="en-IN" dirty="0" err="1" smtClean="0"/>
              <a:t>hyperlipidemia</a:t>
            </a:r>
            <a:r>
              <a:rPr lang="en-IN" dirty="0" smtClean="0"/>
              <a:t>  marked by </a:t>
            </a:r>
            <a:r>
              <a:rPr lang="en-IN" b="1" u="sng" dirty="0" smtClean="0"/>
              <a:t>increased conc.  </a:t>
            </a:r>
            <a:r>
              <a:rPr lang="en-IN" b="1" u="sng" dirty="0"/>
              <a:t>o</a:t>
            </a:r>
            <a:r>
              <a:rPr lang="en-IN" b="1" u="sng" dirty="0" smtClean="0"/>
              <a:t>f VLDL &amp; low HDL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23348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Homeopathic aspects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Desire for fats- </a:t>
            </a:r>
            <a:r>
              <a:rPr lang="en-IN" b="1" dirty="0" smtClean="0"/>
              <a:t>Nit. Ac, </a:t>
            </a:r>
            <a:r>
              <a:rPr lang="en-IN" i="1" dirty="0" err="1" smtClean="0"/>
              <a:t>sulph</a:t>
            </a:r>
            <a:r>
              <a:rPr lang="en-IN" i="1" dirty="0" smtClean="0"/>
              <a:t>, </a:t>
            </a:r>
            <a:r>
              <a:rPr lang="en-IN" i="1" dirty="0" err="1" smtClean="0"/>
              <a:t>Nux</a:t>
            </a:r>
            <a:r>
              <a:rPr lang="en-IN" i="1" dirty="0" smtClean="0"/>
              <a:t> vomica, </a:t>
            </a:r>
            <a:r>
              <a:rPr lang="en-IN" dirty="0" err="1" smtClean="0"/>
              <a:t>ars</a:t>
            </a:r>
            <a:r>
              <a:rPr lang="en-IN" dirty="0" smtClean="0"/>
              <a:t> </a:t>
            </a:r>
            <a:r>
              <a:rPr lang="en-IN" dirty="0" err="1" smtClean="0"/>
              <a:t>alb</a:t>
            </a:r>
            <a:r>
              <a:rPr lang="en-IN" dirty="0" smtClean="0"/>
              <a:t>, </a:t>
            </a:r>
            <a:r>
              <a:rPr lang="en-IN" i="1" dirty="0" smtClean="0"/>
              <a:t>med,  …….</a:t>
            </a:r>
          </a:p>
          <a:p>
            <a:r>
              <a:rPr lang="en-IN" i="1" dirty="0" smtClean="0"/>
              <a:t>Atherosclerosis is an expression of hereditary </a:t>
            </a:r>
            <a:r>
              <a:rPr lang="en-IN" i="1" dirty="0" err="1" smtClean="0"/>
              <a:t>miasmatic</a:t>
            </a:r>
            <a:r>
              <a:rPr lang="en-IN" i="1" dirty="0" smtClean="0"/>
              <a:t> tendencies, and lowered vitality</a:t>
            </a:r>
          </a:p>
          <a:p>
            <a:r>
              <a:rPr lang="en-IN" i="1" dirty="0" smtClean="0"/>
              <a:t>Address the problem with the </a:t>
            </a:r>
            <a:r>
              <a:rPr lang="en-IN" i="1" dirty="0" err="1" smtClean="0"/>
              <a:t>similimum</a:t>
            </a:r>
            <a:r>
              <a:rPr lang="en-IN" i="1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6872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Sclerosis </a:t>
            </a:r>
            <a:r>
              <a:rPr lang="en-IN" dirty="0" smtClean="0"/>
              <a:t>– means hardening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Arteriosclerosis- means hardening of arteries</a:t>
            </a:r>
          </a:p>
          <a:p>
            <a:r>
              <a:rPr lang="en-IN" dirty="0" smtClean="0"/>
              <a:t>Atherosclerosis – means hardening due to “atheroma” formation.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03347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Pathogenesis / changes in a fully developed atheroma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b="1" u="sng" dirty="0" smtClean="0"/>
              <a:t>Expansion</a:t>
            </a:r>
            <a:r>
              <a:rPr lang="en-IN" dirty="0" smtClean="0"/>
              <a:t> : enlarging </a:t>
            </a:r>
            <a:r>
              <a:rPr lang="en-IN" dirty="0" err="1" smtClean="0"/>
              <a:t>atheromas</a:t>
            </a:r>
            <a:r>
              <a:rPr lang="en-IN" dirty="0" smtClean="0"/>
              <a:t> may become confluent , ultimately entire aorta may become covered with atherosclerotic lesions.</a:t>
            </a:r>
          </a:p>
          <a:p>
            <a:r>
              <a:rPr lang="en-IN" b="1" u="sng" dirty="0" smtClean="0"/>
              <a:t>Fibrosis &amp; calcification</a:t>
            </a:r>
            <a:r>
              <a:rPr lang="en-IN" dirty="0" smtClean="0"/>
              <a:t>: scarring transforms “ soft “ </a:t>
            </a:r>
            <a:r>
              <a:rPr lang="en-IN" dirty="0" err="1" smtClean="0"/>
              <a:t>atheromas</a:t>
            </a:r>
            <a:r>
              <a:rPr lang="en-IN" dirty="0" smtClean="0"/>
              <a:t> into “ firm “ </a:t>
            </a:r>
            <a:r>
              <a:rPr lang="en-IN" dirty="0" err="1" smtClean="0"/>
              <a:t>atheromas</a:t>
            </a:r>
            <a:r>
              <a:rPr lang="en-IN" dirty="0" smtClean="0"/>
              <a:t> , which calcify and become extremely hard &amp; brittle.</a:t>
            </a:r>
          </a:p>
          <a:p>
            <a:r>
              <a:rPr lang="en-IN" b="1" u="sng" dirty="0" smtClean="0"/>
              <a:t>Ulceration and thrombosis  </a:t>
            </a:r>
            <a:r>
              <a:rPr lang="en-IN" dirty="0" smtClean="0"/>
              <a:t>: </a:t>
            </a:r>
            <a:r>
              <a:rPr lang="en-IN" dirty="0" err="1" smtClean="0"/>
              <a:t>rupure</a:t>
            </a:r>
            <a:r>
              <a:rPr lang="en-IN" dirty="0" smtClean="0"/>
              <a:t> of the fibrous cap will cause release of semiliquid material from the central portion of the atheroma, thromboplastin will trigger thrombosis</a:t>
            </a:r>
            <a:r>
              <a:rPr lang="en-IN" b="1" u="sng" dirty="0" smtClean="0"/>
              <a:t>(dangerous events)</a:t>
            </a:r>
          </a:p>
          <a:p>
            <a:r>
              <a:rPr lang="en-IN" u="sng" dirty="0" smtClean="0"/>
              <a:t>Aneurysmal dilatation </a:t>
            </a:r>
            <a:r>
              <a:rPr lang="en-IN" dirty="0" smtClean="0"/>
              <a:t>: </a:t>
            </a:r>
            <a:r>
              <a:rPr lang="en-IN" dirty="0" err="1" smtClean="0"/>
              <a:t>atheromas</a:t>
            </a:r>
            <a:r>
              <a:rPr lang="en-IN" dirty="0" smtClean="0"/>
              <a:t> weaken the vessel wall by </a:t>
            </a:r>
            <a:r>
              <a:rPr lang="en-IN" b="1" u="sng" dirty="0" smtClean="0"/>
              <a:t>destroying the elastic tissue &amp; smooth muscles </a:t>
            </a:r>
            <a:r>
              <a:rPr lang="en-IN" dirty="0" smtClean="0"/>
              <a:t>that maintain the integrity of the blood </a:t>
            </a:r>
            <a:r>
              <a:rPr lang="en-IN" dirty="0" err="1" smtClean="0"/>
              <a:t>vessels.under</a:t>
            </a:r>
            <a:r>
              <a:rPr lang="en-IN" dirty="0" smtClean="0"/>
              <a:t> the influence of B.P the weak wall bulges into an aneurysm.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36751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Clinical manifestations of atherosclerosis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Aorta – </a:t>
            </a:r>
            <a:r>
              <a:rPr lang="en-IN" dirty="0" err="1" smtClean="0"/>
              <a:t>Thrombo</a:t>
            </a:r>
            <a:r>
              <a:rPr lang="en-IN" dirty="0" smtClean="0"/>
              <a:t>- embolic phenomena</a:t>
            </a:r>
          </a:p>
          <a:p>
            <a:r>
              <a:rPr lang="en-IN" dirty="0" smtClean="0"/>
              <a:t>Coronary arteries-myocardial infarction</a:t>
            </a:r>
          </a:p>
          <a:p>
            <a:r>
              <a:rPr lang="en-IN" dirty="0" smtClean="0"/>
              <a:t>Carotid artery- cerebral/ ocular infarction</a:t>
            </a:r>
          </a:p>
          <a:p>
            <a:r>
              <a:rPr lang="en-IN" dirty="0" smtClean="0"/>
              <a:t>Cerebral arteries- TIA/ Stroke</a:t>
            </a:r>
          </a:p>
          <a:p>
            <a:r>
              <a:rPr lang="en-IN" dirty="0" smtClean="0"/>
              <a:t>Major intestinal arteries- IBD like features</a:t>
            </a:r>
          </a:p>
          <a:p>
            <a:r>
              <a:rPr lang="en-IN" dirty="0" smtClean="0"/>
              <a:t>Renal arteries- HT</a:t>
            </a:r>
          </a:p>
          <a:p>
            <a:r>
              <a:rPr lang="en-IN" dirty="0" smtClean="0"/>
              <a:t>Iliac, femoral, popliteal- intermittent claudication, ischemic gangrene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27504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Windows\Desktop\pathophysiology-of-atherosclerosis-1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2950" y="14902"/>
            <a:ext cx="9052560" cy="6796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Windows\Desktop\pathophysiology-of-atherosclerosis-20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22757" y="14901"/>
            <a:ext cx="913446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Response to injury hypothesis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Endothelial injury( due to turbulent flow, HT)</a:t>
            </a:r>
          </a:p>
          <a:p>
            <a:r>
              <a:rPr lang="en-IN" dirty="0" smtClean="0"/>
              <a:t>Endothelial dysfunction/death( Allows </a:t>
            </a:r>
            <a:r>
              <a:rPr lang="en-IN" dirty="0" err="1" smtClean="0"/>
              <a:t>insudation</a:t>
            </a:r>
            <a:r>
              <a:rPr lang="en-IN" dirty="0" smtClean="0"/>
              <a:t> of cholesterol)</a:t>
            </a:r>
          </a:p>
          <a:p>
            <a:r>
              <a:rPr lang="en-IN" dirty="0" smtClean="0"/>
              <a:t>Accumulation &amp; attachment of platelets( release of PDGF)</a:t>
            </a:r>
          </a:p>
          <a:p>
            <a:r>
              <a:rPr lang="en-IN" dirty="0" smtClean="0"/>
              <a:t>Proliferation of smooth muscle cells</a:t>
            </a:r>
          </a:p>
          <a:p>
            <a:r>
              <a:rPr lang="en-IN" dirty="0" smtClean="0"/>
              <a:t>Oxidation of lipids( with the help of free radicals from macrophages)</a:t>
            </a:r>
          </a:p>
          <a:p>
            <a:r>
              <a:rPr lang="en-IN" dirty="0" smtClean="0"/>
              <a:t>Formation of foam cells</a:t>
            </a:r>
          </a:p>
          <a:p>
            <a:r>
              <a:rPr lang="en-IN" dirty="0" smtClean="0"/>
              <a:t>Foam cells die and form the core of the atheroma</a:t>
            </a:r>
          </a:p>
          <a:p>
            <a:r>
              <a:rPr lang="en-IN" dirty="0" smtClean="0"/>
              <a:t>Smooth cells transform and develop ability to synthesize collagen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28383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“Patient not the cure”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Address  the issue of the whole person not the pathology</a:t>
            </a:r>
          </a:p>
          <a:p>
            <a:r>
              <a:rPr lang="en-IN" dirty="0" smtClean="0"/>
              <a:t>By looking at the totality</a:t>
            </a:r>
          </a:p>
          <a:p>
            <a:r>
              <a:rPr lang="en-IN" dirty="0" smtClean="0"/>
              <a:t>By finding the characteristic symptoms  we find the individuality of the patient</a:t>
            </a:r>
          </a:p>
          <a:p>
            <a:r>
              <a:rPr lang="en-IN" dirty="0" smtClean="0"/>
              <a:t>It is not the cholesterol that needs to be cured but the patient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3014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What is the difference between arteriosclerosis &amp; atherosclerosis?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 smtClean="0"/>
              <a:t>Arteriosclerosis</a:t>
            </a:r>
            <a:r>
              <a:rPr lang="en-IN" dirty="0" smtClean="0"/>
              <a:t> is a generic term used for </a:t>
            </a:r>
            <a:r>
              <a:rPr lang="en-IN" i="1" dirty="0" smtClean="0"/>
              <a:t>hardening of arteries </a:t>
            </a:r>
            <a:r>
              <a:rPr lang="en-IN" dirty="0" smtClean="0"/>
              <a:t>and arterioles. </a:t>
            </a:r>
          </a:p>
          <a:p>
            <a:r>
              <a:rPr lang="en-IN" i="1" u="sng" dirty="0" smtClean="0"/>
              <a:t>Atherosclerosis</a:t>
            </a:r>
            <a:r>
              <a:rPr lang="en-IN" i="1" dirty="0" smtClean="0"/>
              <a:t> is a multifactorial disease </a:t>
            </a:r>
            <a:r>
              <a:rPr lang="en-IN" dirty="0" smtClean="0"/>
              <a:t>of arteries affected by </a:t>
            </a:r>
            <a:r>
              <a:rPr lang="en-IN" dirty="0" err="1" smtClean="0"/>
              <a:t>atheromas</a:t>
            </a:r>
            <a:r>
              <a:rPr lang="en-IN" dirty="0" smtClean="0"/>
              <a:t>( </a:t>
            </a:r>
            <a:r>
              <a:rPr lang="en-IN" u="sng" dirty="0" smtClean="0"/>
              <a:t>affects only aorta  and its major branches )</a:t>
            </a:r>
          </a:p>
          <a:p>
            <a:r>
              <a:rPr lang="en-IN" dirty="0" smtClean="0"/>
              <a:t>Arteriosclerosis may affect any artery and also arterioles.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872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Causes of arteriosclerosis( hardening of arteries/arterioles)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u="sng" dirty="0" smtClean="0"/>
              <a:t>Atherosclerosis </a:t>
            </a:r>
            <a:r>
              <a:rPr lang="en-IN" dirty="0" smtClean="0"/>
              <a:t>is most common cause in aorta and major arteries providing blood to the heart, brain &amp; intestines</a:t>
            </a:r>
          </a:p>
          <a:p>
            <a:r>
              <a:rPr lang="en-IN" u="sng" dirty="0" err="1" smtClean="0"/>
              <a:t>Monckeberg</a:t>
            </a:r>
            <a:r>
              <a:rPr lang="en-IN" u="sng" dirty="0" smtClean="0"/>
              <a:t> medial calcific sclerosis </a:t>
            </a:r>
            <a:r>
              <a:rPr lang="en-IN" dirty="0" smtClean="0"/>
              <a:t>– idiopathic calcification of the media of muscular arteries</a:t>
            </a:r>
          </a:p>
          <a:p>
            <a:r>
              <a:rPr lang="en-IN" u="sng" dirty="0" smtClean="0"/>
              <a:t>Arteriosclerosis of old age </a:t>
            </a:r>
            <a:r>
              <a:rPr lang="en-IN" dirty="0" smtClean="0"/>
              <a:t>– may involve the aorta, major elastic and muscular arteries. Is a multisystem disease – can be accelerated by HT or D.M.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086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286000" y="2128838"/>
            <a:ext cx="9906000" cy="1477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Hyaline arteriosclerosis – </a:t>
            </a:r>
            <a:r>
              <a:rPr lang="en-IN" sz="2700" i="1" cap="none" dirty="0" smtClean="0"/>
              <a:t>is typically found in kidneys of </a:t>
            </a:r>
            <a:r>
              <a:rPr lang="en-IN" sz="2700" i="1" cap="none" dirty="0" err="1" smtClean="0"/>
              <a:t>pateints</a:t>
            </a:r>
            <a:r>
              <a:rPr lang="en-IN" sz="2700" i="1" cap="none" dirty="0" smtClean="0"/>
              <a:t> who have diabetes mellitus or benign HT</a:t>
            </a:r>
            <a:br>
              <a:rPr lang="en-IN" sz="2700" i="1" cap="none" dirty="0" smtClean="0"/>
            </a:br>
            <a:r>
              <a:rPr lang="en-IN" sz="3200" cap="none" dirty="0" smtClean="0"/>
              <a:t>HYPERPLASTIC ARTERIOSCLEROSIS – </a:t>
            </a:r>
            <a:r>
              <a:rPr lang="en-IN" sz="2700" cap="none" dirty="0" smtClean="0"/>
              <a:t>is characterised by concentric proliferation of smooth muscle cells , giving the arterioles an “onion skin” appearance</a:t>
            </a:r>
            <a:r>
              <a:rPr lang="en-IN" sz="3200" cap="none" dirty="0" smtClean="0"/>
              <a:t>. ( is an adaptive response seen in severe HT)</a:t>
            </a:r>
            <a:endParaRPr lang="en-IN" sz="3200" cap="none" dirty="0"/>
          </a:p>
        </p:txBody>
      </p:sp>
    </p:spTree>
    <p:extLst>
      <p:ext uri="{BB962C8B-B14F-4D97-AF65-F5344CB8AC3E}">
        <p14:creationId xmlns:p14="http://schemas.microsoft.com/office/powerpoint/2010/main" xmlns="" val="27088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Monckeberg’s</a:t>
            </a:r>
            <a:r>
              <a:rPr lang="en-IN" dirty="0" smtClean="0"/>
              <a:t> medial calcific sclerosis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Calcification is seen in the media.</a:t>
            </a:r>
          </a:p>
          <a:p>
            <a:r>
              <a:rPr lang="en-IN" dirty="0" smtClean="0"/>
              <a:t>Is an age related change, maybe seen in </a:t>
            </a:r>
            <a:r>
              <a:rPr lang="en-IN" dirty="0" err="1" smtClean="0"/>
              <a:t>myometrial</a:t>
            </a:r>
            <a:r>
              <a:rPr lang="en-IN" dirty="0" smtClean="0"/>
              <a:t> arteries </a:t>
            </a:r>
          </a:p>
          <a:p>
            <a:r>
              <a:rPr lang="en-IN" dirty="0" smtClean="0"/>
              <a:t>Clinical significance is limited – </a:t>
            </a:r>
            <a:r>
              <a:rPr lang="en-IN" dirty="0" err="1" smtClean="0"/>
              <a:t>eg</a:t>
            </a:r>
            <a:r>
              <a:rPr lang="en-IN" dirty="0" smtClean="0"/>
              <a:t> calcification of mammary arteries maybe mistaken for calcification related to mammary cancer.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6789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atheroma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Atheroma is the hallmark lesion of atherosclerosis.</a:t>
            </a:r>
          </a:p>
          <a:p>
            <a:r>
              <a:rPr lang="en-IN" dirty="0" smtClean="0"/>
              <a:t>Here is a picture of an atheroma at the bifurcation of carotid.</a:t>
            </a:r>
          </a:p>
          <a:p>
            <a:r>
              <a:rPr lang="en-IN" dirty="0" smtClean="0"/>
              <a:t>Appears as an induration in the vessel wall.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401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c/s of an atheroma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On cross-sectioning , C/S- It consists of a soft lipid rich </a:t>
            </a:r>
            <a:r>
              <a:rPr lang="en-IN" sz="3600" dirty="0" err="1" smtClean="0"/>
              <a:t>center</a:t>
            </a:r>
            <a:r>
              <a:rPr lang="en-IN" sz="3600" dirty="0" smtClean="0"/>
              <a:t>, covered with a fibrotic capsule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467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6160" y="607501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Earliest recognizable lesions in atherosclerosis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i="1" u="sng" dirty="0" smtClean="0"/>
              <a:t>Fatty streak </a:t>
            </a:r>
            <a:r>
              <a:rPr lang="en-IN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develop from lipid that enters the blood vessel wall from the plasma.(</a:t>
            </a:r>
            <a:r>
              <a:rPr lang="en-IN" dirty="0" err="1" smtClean="0"/>
              <a:t>insudation</a:t>
            </a:r>
            <a:r>
              <a:rPr lang="en-IN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This lipid gets deposited in the stroma of the blood vessels.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The lipid gets oxidised by free radicals released from macrophages.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Oxidised lipids are taken up by macrophages which transform into fat-laden foam cells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Increased intracellular and extracellular fats in the intima.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868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223</TotalTime>
  <Words>977</Words>
  <Application>Microsoft Office PowerPoint</Application>
  <PresentationFormat>Custom</PresentationFormat>
  <Paragraphs>113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Aspect</vt:lpstr>
      <vt:lpstr>Slide 1</vt:lpstr>
      <vt:lpstr>      Sclerosis – means hardening</vt:lpstr>
      <vt:lpstr>What is the difference between arteriosclerosis &amp; atherosclerosis?</vt:lpstr>
      <vt:lpstr>Causes of arteriosclerosis( hardening of arteries/arterioles)</vt:lpstr>
      <vt:lpstr>Hyaline arteriosclerosis – is typically found in kidneys of pateints who have diabetes mellitus or benign HT HYPERPLASTIC ARTERIOSCLEROSIS – is characterised by concentric proliferation of smooth muscle cells , giving the arterioles an “onion skin” appearance. ( is an adaptive response seen in severe HT)</vt:lpstr>
      <vt:lpstr>Monckeberg’s medial calcific sclerosis</vt:lpstr>
      <vt:lpstr>atheroma</vt:lpstr>
      <vt:lpstr>c/s of an atheroma</vt:lpstr>
      <vt:lpstr>Earliest recognizable lesions in atherosclerosis</vt:lpstr>
      <vt:lpstr>Earliest recognizable lesions in atherosclerosis</vt:lpstr>
      <vt:lpstr>Risk factors of atherosclerosis-           (mnemonic- “Atheroma”)</vt:lpstr>
      <vt:lpstr>Hypertension is the most important factor</vt:lpstr>
      <vt:lpstr>Hyperlipidemia &amp; hypercholesterolemia </vt:lpstr>
      <vt:lpstr>Research data which support this hypothesis</vt:lpstr>
      <vt:lpstr>Research data which support this hypothesis</vt:lpstr>
      <vt:lpstr>How do various lipoproteins contribute to hypercholesterolemia?</vt:lpstr>
      <vt:lpstr>How does HDL help?</vt:lpstr>
      <vt:lpstr>Hyperlipoprotienemias</vt:lpstr>
      <vt:lpstr>Homeopathic aspects</vt:lpstr>
      <vt:lpstr>Pathogenesis / changes in a fully developed atheroma</vt:lpstr>
      <vt:lpstr>Clinical manifestations of atherosclerosis</vt:lpstr>
      <vt:lpstr>Slide 22</vt:lpstr>
      <vt:lpstr>Slide 23</vt:lpstr>
      <vt:lpstr>Response to injury hypothesis</vt:lpstr>
      <vt:lpstr> “Patient not the cure”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 Lab One</dc:creator>
  <cp:lastModifiedBy>New</cp:lastModifiedBy>
  <cp:revision>61</cp:revision>
  <dcterms:created xsi:type="dcterms:W3CDTF">2020-10-01T08:48:18Z</dcterms:created>
  <dcterms:modified xsi:type="dcterms:W3CDTF">2020-10-30T07:08:32Z</dcterms:modified>
</cp:coreProperties>
</file>